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59" r:id="rId2"/>
    <p:sldMasterId id="2147483664" r:id="rId3"/>
  </p:sldMasterIdLst>
  <p:notesMasterIdLst>
    <p:notesMasterId r:id="rId18"/>
  </p:notesMasterIdLst>
  <p:handoutMasterIdLst>
    <p:handoutMasterId r:id="rId19"/>
  </p:handoutMasterIdLst>
  <p:sldIdLst>
    <p:sldId id="256" r:id="rId4"/>
    <p:sldId id="258" r:id="rId5"/>
    <p:sldId id="260" r:id="rId6"/>
    <p:sldId id="262" r:id="rId7"/>
    <p:sldId id="264" r:id="rId8"/>
    <p:sldId id="266" r:id="rId9"/>
    <p:sldId id="268" r:id="rId10"/>
    <p:sldId id="270" r:id="rId11"/>
    <p:sldId id="272" r:id="rId12"/>
    <p:sldId id="274" r:id="rId13"/>
    <p:sldId id="276" r:id="rId14"/>
    <p:sldId id="278" r:id="rId15"/>
    <p:sldId id="280" r:id="rId16"/>
    <p:sldId id="282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6">
          <p15:clr>
            <a:srgbClr val="A4A3A4"/>
          </p15:clr>
        </p15:guide>
        <p15:guide id="2" pos="56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napToGrid="0" snapToObjects="1">
      <p:cViewPr varScale="1">
        <p:scale>
          <a:sx n="137" d="100"/>
          <a:sy n="137" d="100"/>
        </p:scale>
        <p:origin x="864" y="108"/>
      </p:cViewPr>
      <p:guideLst>
        <p:guide orient="horz" pos="676"/>
        <p:guide pos="5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50545-E260-4F41-A803-5BF85CFE96EA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68D1-0A4A-364F-B3D1-97755523C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46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CAFC9-2F5E-7849-9A3C-3E3602566C8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59D8E-2A04-7648-BB99-EC53D2571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327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BF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Add the title of your presentation here</a:t>
            </a:r>
          </a:p>
        </p:txBody>
      </p:sp>
      <p:sp>
        <p:nvSpPr>
          <p:cNvPr id="11" name="Subtitle 1"/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8728" y="3729038"/>
            <a:ext cx="2938463" cy="385762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5888" y="723900"/>
            <a:ext cx="388778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74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31729107"/>
              </p:ext>
            </p:extLst>
          </p:nvPr>
        </p:nvGraphicFramePr>
        <p:xfrm>
          <a:off x="204787" y="1052400"/>
          <a:ext cx="5953649" cy="2184875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4802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125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Answer Choices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Less than one year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 to 3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 to 5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 to 7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More than seven</a:t>
                      </a:r>
                      <a:r>
                        <a:rPr lang="en-US" sz="1050" baseline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5888" y="723900"/>
            <a:ext cx="447833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644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032255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88" y="1200151"/>
            <a:ext cx="848201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88" y="46911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537D1D7B-70B5-9D4F-A9E5-525C1090DAAC}" type="datetime4">
              <a:rPr lang="en-US" smtClean="0"/>
              <a:t>November 1, 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4828084"/>
            <a:ext cx="3841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CCCCC"/>
                </a:solidFill>
                <a:latin typeface="Arial"/>
                <a:cs typeface="Arial"/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1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18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b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333381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36" y="736649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4788" y="729178"/>
            <a:ext cx="8780462" cy="0"/>
          </a:xfrm>
          <a:prstGeom prst="line">
            <a:avLst/>
          </a:prstGeom>
          <a:ln w="635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ubtitle 1"/>
          <p:cNvSpPr txBox="1">
            <a:spLocks/>
          </p:cNvSpPr>
          <p:nvPr userDrawn="1"/>
        </p:nvSpPr>
        <p:spPr>
          <a:xfrm>
            <a:off x="-56474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498" y="2009589"/>
            <a:ext cx="8229600" cy="5331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29705" y="4819820"/>
            <a:ext cx="66301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37B593F9-7B30-274B-BFFF-492683631E4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204788" y="807371"/>
            <a:ext cx="8229600" cy="85725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1"/>
          <p:cNvSpPr txBox="1">
            <a:spLocks/>
          </p:cNvSpPr>
          <p:nvPr userDrawn="1"/>
        </p:nvSpPr>
        <p:spPr>
          <a:xfrm>
            <a:off x="-56474" y="4886487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41684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6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600" b="1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t>Value of OHN-related services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t>Thursday, June 03,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Q9: If yes, check all that apply: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25    Skipped: 139</a:t>
            </a:r>
          </a:p>
        </p:txBody>
      </p:sp>
      <p:pic>
        <p:nvPicPr>
          <p:cNvPr id="4" name="Picture 3" descr="chart65787720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143" y="1049658"/>
            <a:ext cx="5729712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Q10: How frequently did you measure and report the value of the OHN-related services?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35    Skipped: 129</a:t>
            </a:r>
          </a:p>
        </p:txBody>
      </p:sp>
      <p:pic>
        <p:nvPicPr>
          <p:cNvPr id="4" name="Picture 3" descr="chart65787852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437" y="1049658"/>
            <a:ext cx="6057124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Q11: Who did you report the data to? Check all that apply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35    Skipped: 129</a:t>
            </a:r>
          </a:p>
        </p:txBody>
      </p:sp>
      <p:pic>
        <p:nvPicPr>
          <p:cNvPr id="4" name="Picture 3" descr="chart65788060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4732" y="1049658"/>
            <a:ext cx="3854534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Q12: What are your sources of data? Check all that apply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35    Skipped: 129</a:t>
            </a:r>
          </a:p>
        </p:txBody>
      </p:sp>
      <p:pic>
        <p:nvPicPr>
          <p:cNvPr id="4" name="Picture 3" descr="chart65788193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437" y="1049658"/>
            <a:ext cx="6057124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Q13: Please estimate the annual cost avoided/ROI for OHN-related services per full-time OHN: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34    Skipped: 130</a:t>
            </a:r>
          </a:p>
        </p:txBody>
      </p:sp>
      <p:pic>
        <p:nvPicPr>
          <p:cNvPr id="4" name="Picture 3" descr="chart657891309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451" y="1049658"/>
            <a:ext cx="4711097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Q1: Which ABOHN certification(s) do you hold?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164    Skipped: 0</a:t>
            </a:r>
          </a:p>
        </p:txBody>
      </p:sp>
      <p:pic>
        <p:nvPicPr>
          <p:cNvPr id="4" name="Picture 3" descr="chart657276667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143" y="1049658"/>
            <a:ext cx="5729712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Q2: Are you a Nurse Practitioner?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163    Skipped: 1</a:t>
            </a:r>
          </a:p>
        </p:txBody>
      </p:sp>
      <p:pic>
        <p:nvPicPr>
          <p:cNvPr id="4" name="Picture 3" descr="chart65728353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246664"/>
            <a:ext cx="7543800" cy="3175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Q3: How many years have you been an OHN?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163    Skipped: 1</a:t>
            </a:r>
          </a:p>
        </p:txBody>
      </p:sp>
      <p:pic>
        <p:nvPicPr>
          <p:cNvPr id="4" name="Picture 3" descr="chart65727765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641" y="1049658"/>
            <a:ext cx="5170716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Q4: How many workers are at your place of employment?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161    Skipped: 3</a:t>
            </a:r>
          </a:p>
        </p:txBody>
      </p:sp>
      <p:pic>
        <p:nvPicPr>
          <p:cNvPr id="4" name="Picture 3" descr="chart65728273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437" y="1049658"/>
            <a:ext cx="6057124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1600" dirty="0"/>
              <a:t>Q5: Do you use a tool or process to gather data and measure the value (cost avoided/ROI) of OHN related services provided at your place of employment?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160    Skipped: 4</a:t>
            </a:r>
          </a:p>
        </p:txBody>
      </p:sp>
      <p:pic>
        <p:nvPicPr>
          <p:cNvPr id="4" name="Picture 3" descr="chart65728458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246664"/>
            <a:ext cx="7543800" cy="3175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Q6: What type of tool or process did you use for the measurement? Check all that apply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38    Skipped: 126</a:t>
            </a:r>
          </a:p>
        </p:txBody>
      </p:sp>
      <p:pic>
        <p:nvPicPr>
          <p:cNvPr id="4" name="Picture 3" descr="chart65732692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143" y="1049658"/>
            <a:ext cx="5729712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Q7: What types of OHN services do you measure? Check all that apply: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36    Skipped: 128</a:t>
            </a:r>
          </a:p>
        </p:txBody>
      </p:sp>
      <p:pic>
        <p:nvPicPr>
          <p:cNvPr id="4" name="Picture 3" descr="chart65738781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8366" y="1049658"/>
            <a:ext cx="1927267" cy="356901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1600" dirty="0"/>
              <a:t>Q8: Were you able to measure or have access to data on indemnity costs avoided due to early return to work and/or accommodating restrictions?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36    Skipped: 128</a:t>
            </a:r>
          </a:p>
        </p:txBody>
      </p:sp>
      <p:pic>
        <p:nvPicPr>
          <p:cNvPr id="4" name="Picture 3" descr="chart65787527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246664"/>
            <a:ext cx="7543800" cy="3175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M-template-20140529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ata slides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sponse Summary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SM-template-20140529.potx</Template>
  <TotalTime>294</TotalTime>
  <Words>297</Words>
  <Application>Microsoft Office PowerPoint</Application>
  <PresentationFormat>On-screen Show (16:9)</PresentationFormat>
  <Paragraphs>28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Helvetica Neue</vt:lpstr>
      <vt:lpstr>SM-template-20140529</vt:lpstr>
      <vt:lpstr>Data slides</vt:lpstr>
      <vt:lpstr>Response Summary</vt:lpstr>
      <vt:lpstr>PowerPoint Presentation</vt:lpstr>
      <vt:lpstr>Q1: Which ABOHN certification(s) do you hold?</vt:lpstr>
      <vt:lpstr>Q2: Are you a Nurse Practitioner?</vt:lpstr>
      <vt:lpstr>Q3: How many years have you been an OHN?</vt:lpstr>
      <vt:lpstr>Q4: How many workers are at your place of employment?</vt:lpstr>
      <vt:lpstr>Q5: Do you use a tool or process to gather data and measure the value (cost avoided/ROI) of OHN related services provided at your place of employment?</vt:lpstr>
      <vt:lpstr>Q6: What type of tool or process did you use for the measurement? Check all that apply</vt:lpstr>
      <vt:lpstr>Q7: What types of OHN services do you measure? Check all that apply:</vt:lpstr>
      <vt:lpstr>Q8: Were you able to measure or have access to data on indemnity costs avoided due to early return to work and/or accommodating restrictions?</vt:lpstr>
      <vt:lpstr>Q9: If yes, check all that apply:</vt:lpstr>
      <vt:lpstr>Q10: How frequently did you measure and report the value of the OHN-related services?</vt:lpstr>
      <vt:lpstr>Q11: Who did you report the data to? Check all that apply</vt:lpstr>
      <vt:lpstr>Q12: What are your sources of data? Check all that apply</vt:lpstr>
      <vt:lpstr>Q13: Please estimate the annual cost avoided/ROI for OHN-related services per full-time OHN:</vt:lpstr>
    </vt:vector>
  </TitlesOfParts>
  <Company>SurveyMonkey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Clarke</dc:creator>
  <cp:lastModifiedBy>Carole Cusack</cp:lastModifiedBy>
  <cp:revision>45</cp:revision>
  <dcterms:created xsi:type="dcterms:W3CDTF">2014-01-30T23:18:11Z</dcterms:created>
  <dcterms:modified xsi:type="dcterms:W3CDTF">2021-11-01T12:23:00Z</dcterms:modified>
</cp:coreProperties>
</file>